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57" r:id="rId3"/>
    <p:sldId id="258" r:id="rId4"/>
    <p:sldId id="282" r:id="rId5"/>
    <p:sldId id="284" r:id="rId6"/>
    <p:sldId id="278" r:id="rId7"/>
    <p:sldId id="285" r:id="rId8"/>
    <p:sldId id="286" r:id="rId9"/>
    <p:sldId id="28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50" autoAdjust="0"/>
    <p:restoredTop sz="94105" autoAdjust="0"/>
  </p:normalViewPr>
  <p:slideViewPr>
    <p:cSldViewPr snapToGrid="0">
      <p:cViewPr varScale="1">
        <p:scale>
          <a:sx n="77" d="100"/>
          <a:sy n="77" d="100"/>
        </p:scale>
        <p:origin x="864" y="176"/>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7/5/18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7/5/18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30115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200411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700879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7/5/18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7/5/18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comaniciu.net/Papers/MsRobustApproach.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23458"/>
            <a:ext cx="10972800" cy="1263534"/>
          </a:xfrm>
        </p:spPr>
        <p:txBody>
          <a:bodyPr>
            <a:noAutofit/>
          </a:bodyPr>
          <a:lstStyle/>
          <a:p>
            <a:r>
              <a:rPr lang="en-US" sz="4400" dirty="0" err="1"/>
              <a:t>MeanShift</a:t>
            </a:r>
            <a:endParaRPr lang="en-US" sz="4400" dirty="0"/>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cited</a:t>
            </a:r>
          </a:p>
        </p:txBody>
      </p:sp>
      <p:sp>
        <p:nvSpPr>
          <p:cNvPr id="3" name="Content Placeholder 2"/>
          <p:cNvSpPr>
            <a:spLocks noGrp="1"/>
          </p:cNvSpPr>
          <p:nvPr>
            <p:ph idx="1"/>
          </p:nvPr>
        </p:nvSpPr>
        <p:spPr/>
        <p:txBody>
          <a:bodyPr/>
          <a:lstStyle/>
          <a:p>
            <a:r>
              <a:rPr lang="en-US" dirty="0" err="1">
                <a:hlinkClick r:id="rId2"/>
              </a:rPr>
              <a:t>Comaniciu</a:t>
            </a:r>
            <a:endParaRPr lang="en-US" dirty="0"/>
          </a:p>
        </p:txBody>
      </p:sp>
    </p:spTree>
    <p:extLst>
      <p:ext uri="{BB962C8B-B14F-4D97-AF65-F5344CB8AC3E}">
        <p14:creationId xmlns:p14="http://schemas.microsoft.com/office/powerpoint/2010/main" val="239654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t>What is </a:t>
            </a:r>
            <a:r>
              <a:rPr lang="en-US" sz="5200" dirty="0" err="1"/>
              <a:t>MeanShift</a:t>
            </a:r>
            <a:r>
              <a:rPr lang="en-US" sz="5200" dirty="0"/>
              <a:t>?</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066800" y="1714500"/>
            <a:ext cx="3098800" cy="4819304"/>
          </a:xfrm>
        </p:spPr>
        <p:txBody>
          <a:bodyPr>
            <a:normAutofit fontScale="92500" lnSpcReduction="20000"/>
          </a:bodyPr>
          <a:lstStyle/>
          <a:p>
            <a:r>
              <a:rPr lang="en-US" dirty="0"/>
              <a:t>First invented in 1975 by </a:t>
            </a:r>
            <a:r>
              <a:rPr lang="en-US" dirty="0" err="1"/>
              <a:t>Fukunaga</a:t>
            </a:r>
            <a:r>
              <a:rPr lang="en-US" dirty="0"/>
              <a:t> and Hostetler but did not gain its popularity until two papers applied the algorithm to Computer Vision. </a:t>
            </a:r>
          </a:p>
          <a:p>
            <a:r>
              <a:rPr lang="en-US" dirty="0"/>
              <a:t>In contrast to the K-means clustering algorithm, the output of mean shift does not depend on any explicit assumptions on the shape of the point distribution, the number of clusters, or any form of random initialization</a:t>
            </a:r>
          </a:p>
        </p:txBody>
      </p:sp>
      <p:pic>
        <p:nvPicPr>
          <p:cNvPr id="7" name="Picture 6">
            <a:extLst>
              <a:ext uri="{FF2B5EF4-FFF2-40B4-BE49-F238E27FC236}">
                <a16:creationId xmlns:a16="http://schemas.microsoft.com/office/drawing/2014/main" id="{58374CE8-121E-374F-BCB6-228A2222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36" y="1627332"/>
            <a:ext cx="7276856" cy="4947112"/>
          </a:xfrm>
          <a:prstGeom prst="rect">
            <a:avLst/>
          </a:prstGeom>
        </p:spPr>
      </p:pic>
      <p:sp>
        <p:nvSpPr>
          <p:cNvPr id="8" name="Right Arrow 7">
            <a:extLst>
              <a:ext uri="{FF2B5EF4-FFF2-40B4-BE49-F238E27FC236}">
                <a16:creationId xmlns:a16="http://schemas.microsoft.com/office/drawing/2014/main" id="{61D0924B-40EC-8943-952E-EFF6B4382471}"/>
              </a:ext>
            </a:extLst>
          </p:cNvPr>
          <p:cNvSpPr/>
          <p:nvPr/>
        </p:nvSpPr>
        <p:spPr>
          <a:xfrm>
            <a:off x="8070764" y="2682240"/>
            <a:ext cx="422996"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2650C54A-1CFA-A84C-907D-A0AB2DF6CF6C}"/>
              </a:ext>
            </a:extLst>
          </p:cNvPr>
          <p:cNvSpPr/>
          <p:nvPr/>
        </p:nvSpPr>
        <p:spPr>
          <a:xfrm>
            <a:off x="8062466" y="5191760"/>
            <a:ext cx="422996"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t>How does </a:t>
            </a:r>
            <a:r>
              <a:rPr lang="en-US" sz="5200" dirty="0" err="1"/>
              <a:t>MeanShift</a:t>
            </a:r>
            <a:r>
              <a:rPr lang="en-US" sz="5200" dirty="0"/>
              <a:t> work?</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9449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62F7-AA8E-2D46-8345-6FF446DF9D11}"/>
              </a:ext>
            </a:extLst>
          </p:cNvPr>
          <p:cNvSpPr>
            <a:spLocks noGrp="1"/>
          </p:cNvSpPr>
          <p:nvPr>
            <p:ph type="title"/>
          </p:nvPr>
        </p:nvSpPr>
        <p:spPr/>
        <p:txBody>
          <a:bodyPr/>
          <a:lstStyle/>
          <a:p>
            <a:r>
              <a:rPr lang="en-US" dirty="0"/>
              <a:t>Kernel density estimation (KDE)</a:t>
            </a:r>
          </a:p>
        </p:txBody>
      </p:sp>
      <p:sp>
        <p:nvSpPr>
          <p:cNvPr id="3" name="Content Placeholder 2">
            <a:extLst>
              <a:ext uri="{FF2B5EF4-FFF2-40B4-BE49-F238E27FC236}">
                <a16:creationId xmlns:a16="http://schemas.microsoft.com/office/drawing/2014/main" id="{D0F5AE46-4A82-BD4A-B8A2-D88A9DD74C7C}"/>
              </a:ext>
            </a:extLst>
          </p:cNvPr>
          <p:cNvSpPr>
            <a:spLocks noGrp="1"/>
          </p:cNvSpPr>
          <p:nvPr>
            <p:ph idx="1"/>
          </p:nvPr>
        </p:nvSpPr>
        <p:spPr>
          <a:xfrm>
            <a:off x="1066799" y="1631375"/>
            <a:ext cx="10620896" cy="2109352"/>
          </a:xfrm>
        </p:spPr>
        <p:txBody>
          <a:bodyPr>
            <a:noAutofit/>
          </a:bodyPr>
          <a:lstStyle/>
          <a:p>
            <a:r>
              <a:rPr lang="en-US" dirty="0"/>
              <a:t>Imagine that the data was sampled from a probability distribution. Kernel density estimation (KDE). Is a method to estimate the underlying distribution. </a:t>
            </a:r>
          </a:p>
          <a:p>
            <a:r>
              <a:rPr lang="en-US" dirty="0"/>
              <a:t>KDE idea by imagining what the points would do if they all climbed up hill to the nearest peak on the KDE surface. It does so by iteratively shifting each point uphill until it reaches a peak.</a:t>
            </a:r>
          </a:p>
        </p:txBody>
      </p:sp>
      <p:pic>
        <p:nvPicPr>
          <p:cNvPr id="4" name="Picture 3">
            <a:extLst>
              <a:ext uri="{FF2B5EF4-FFF2-40B4-BE49-F238E27FC236}">
                <a16:creationId xmlns:a16="http://schemas.microsoft.com/office/drawing/2014/main" id="{29E5EB77-8E21-3847-9CEE-1F907A55AC75}"/>
              </a:ext>
            </a:extLst>
          </p:cNvPr>
          <p:cNvPicPr>
            <a:picLocks noChangeAspect="1"/>
          </p:cNvPicPr>
          <p:nvPr/>
        </p:nvPicPr>
        <p:blipFill rotWithShape="1">
          <a:blip r:embed="rId3"/>
          <a:srcRect l="11402" t="22950" r="9738" b="6750"/>
          <a:stretch/>
        </p:blipFill>
        <p:spPr>
          <a:xfrm>
            <a:off x="8092000" y="3911957"/>
            <a:ext cx="3545819" cy="2683962"/>
          </a:xfrm>
          <a:prstGeom prst="rect">
            <a:avLst/>
          </a:prstGeom>
        </p:spPr>
      </p:pic>
      <p:pic>
        <p:nvPicPr>
          <p:cNvPr id="5" name="Picture 4">
            <a:extLst>
              <a:ext uri="{FF2B5EF4-FFF2-40B4-BE49-F238E27FC236}">
                <a16:creationId xmlns:a16="http://schemas.microsoft.com/office/drawing/2014/main" id="{0C013506-BC26-0440-B4DF-ACF7858F3AE8}"/>
              </a:ext>
            </a:extLst>
          </p:cNvPr>
          <p:cNvPicPr>
            <a:picLocks noChangeAspect="1"/>
          </p:cNvPicPr>
          <p:nvPr/>
        </p:nvPicPr>
        <p:blipFill rotWithShape="1">
          <a:blip r:embed="rId4"/>
          <a:srcRect l="5953" t="6621" r="13968" b="10001"/>
          <a:stretch/>
        </p:blipFill>
        <p:spPr>
          <a:xfrm>
            <a:off x="4422770" y="3912012"/>
            <a:ext cx="3656656" cy="2685502"/>
          </a:xfrm>
          <a:prstGeom prst="rect">
            <a:avLst/>
          </a:prstGeom>
        </p:spPr>
      </p:pic>
      <p:pic>
        <p:nvPicPr>
          <p:cNvPr id="6" name="Picture 5">
            <a:extLst>
              <a:ext uri="{FF2B5EF4-FFF2-40B4-BE49-F238E27FC236}">
                <a16:creationId xmlns:a16="http://schemas.microsoft.com/office/drawing/2014/main" id="{923EDB42-B191-E940-A234-4B3EB140CACC}"/>
              </a:ext>
            </a:extLst>
          </p:cNvPr>
          <p:cNvPicPr>
            <a:picLocks noChangeAspect="1"/>
          </p:cNvPicPr>
          <p:nvPr/>
        </p:nvPicPr>
        <p:blipFill rotWithShape="1">
          <a:blip r:embed="rId5"/>
          <a:srcRect l="8939" t="4053" r="12383" b="11091"/>
          <a:stretch/>
        </p:blipFill>
        <p:spPr>
          <a:xfrm>
            <a:off x="805833" y="3911957"/>
            <a:ext cx="3622051" cy="2683962"/>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25549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MeanShift</a:t>
            </a:r>
            <a:r>
              <a:rPr lang="en-US" dirty="0"/>
              <a:t> - computer vision loves it</a:t>
            </a:r>
          </a:p>
        </p:txBody>
      </p:sp>
      <p:sp>
        <p:nvSpPr>
          <p:cNvPr id="3" name="Content Placeholder 2"/>
          <p:cNvSpPr>
            <a:spLocks noGrp="1"/>
          </p:cNvSpPr>
          <p:nvPr>
            <p:ph idx="1"/>
          </p:nvPr>
        </p:nvSpPr>
        <p:spPr>
          <a:xfrm>
            <a:off x="1066800" y="1714501"/>
            <a:ext cx="11125200" cy="2092728"/>
          </a:xfrm>
        </p:spPr>
        <p:txBody>
          <a:bodyPr>
            <a:noAutofit/>
          </a:bodyPr>
          <a:lstStyle/>
          <a:p>
            <a:r>
              <a:rPr lang="en-US" dirty="0"/>
              <a:t>Mean shift first finds the centroid (mode) of a set of data points. </a:t>
            </a:r>
          </a:p>
          <a:p>
            <a:r>
              <a:rPr lang="en-US" dirty="0"/>
              <a:t>Secondly it shifts the center of window towards the mean until it converges - thus the name </a:t>
            </a:r>
            <a:r>
              <a:rPr lang="en-US" i="1" dirty="0" err="1"/>
              <a:t>meanshift</a:t>
            </a:r>
            <a:r>
              <a:rPr lang="en-US" dirty="0"/>
              <a:t>. </a:t>
            </a:r>
          </a:p>
          <a:p>
            <a:r>
              <a:rPr lang="en-US" dirty="0"/>
              <a:t>The algorithm iteratively assign each data point towards the closest cluster centroid. </a:t>
            </a:r>
          </a:p>
        </p:txBody>
      </p:sp>
      <p:pic>
        <p:nvPicPr>
          <p:cNvPr id="5" name="Picture 4">
            <a:extLst>
              <a:ext uri="{FF2B5EF4-FFF2-40B4-BE49-F238E27FC236}">
                <a16:creationId xmlns:a16="http://schemas.microsoft.com/office/drawing/2014/main" id="{B73B9B72-93CF-E049-999C-6ADD5255E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807229"/>
            <a:ext cx="10490894" cy="2753475"/>
          </a:xfrm>
          <a:prstGeom prst="rect">
            <a:avLst/>
          </a:prstGeom>
        </p:spPr>
      </p:pic>
    </p:spTree>
    <p:extLst>
      <p:ext uri="{BB962C8B-B14F-4D97-AF65-F5344CB8AC3E}">
        <p14:creationId xmlns:p14="http://schemas.microsoft.com/office/powerpoint/2010/main" val="61955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65B9-B159-D946-8905-3EEF5AF008DD}"/>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8834F2A9-DB35-7841-8D3D-3AFBEDA6B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9" y="2139166"/>
            <a:ext cx="7302500" cy="4076700"/>
          </a:xfrm>
          <a:prstGeom prst="rect">
            <a:avLst/>
          </a:prstGeom>
        </p:spPr>
      </p:pic>
    </p:spTree>
    <p:extLst>
      <p:ext uri="{BB962C8B-B14F-4D97-AF65-F5344CB8AC3E}">
        <p14:creationId xmlns:p14="http://schemas.microsoft.com/office/powerpoint/2010/main" val="29286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683D-3AA5-5846-8233-C547D7637B3E}"/>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766766A8-4FAC-A449-983E-B722E067C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845" y="2175625"/>
            <a:ext cx="7162800" cy="4013200"/>
          </a:xfrm>
          <a:prstGeom prst="rect">
            <a:avLst/>
          </a:prstGeom>
        </p:spPr>
      </p:pic>
    </p:spTree>
    <p:extLst>
      <p:ext uri="{BB962C8B-B14F-4D97-AF65-F5344CB8AC3E}">
        <p14:creationId xmlns:p14="http://schemas.microsoft.com/office/powerpoint/2010/main" val="16691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MeanShift</a:t>
            </a:r>
            <a:r>
              <a:rPr lang="en-US" dirty="0"/>
              <a:t> - computer vision loves it</a:t>
            </a:r>
          </a:p>
        </p:txBody>
      </p:sp>
      <p:sp>
        <p:nvSpPr>
          <p:cNvPr id="3" name="Content Placeholder 2"/>
          <p:cNvSpPr>
            <a:spLocks noGrp="1"/>
          </p:cNvSpPr>
          <p:nvPr>
            <p:ph idx="1"/>
          </p:nvPr>
        </p:nvSpPr>
        <p:spPr>
          <a:xfrm>
            <a:off x="1066800" y="1714501"/>
            <a:ext cx="11125200" cy="4769426"/>
          </a:xfrm>
        </p:spPr>
        <p:txBody>
          <a:bodyPr>
            <a:noAutofit/>
          </a:bodyPr>
          <a:lstStyle/>
          <a:p>
            <a:r>
              <a:rPr lang="en-US" dirty="0"/>
              <a:t>This centroid-based approach computes the centroids of various regions in the dataset. </a:t>
            </a:r>
          </a:p>
          <a:p>
            <a:r>
              <a:rPr lang="en-US"/>
              <a:t>Question: How </a:t>
            </a:r>
            <a:r>
              <a:rPr lang="en-US" dirty="0"/>
              <a:t>do we use Mean Shift for outlier detection?</a:t>
            </a:r>
          </a:p>
          <a:p>
            <a:r>
              <a:rPr lang="en-US" dirty="0"/>
              <a:t>Answer: Data points far from the centroids can be ignored by the clustering process and thus flagged as outliers.</a:t>
            </a:r>
          </a:p>
        </p:txBody>
      </p:sp>
    </p:spTree>
    <p:extLst>
      <p:ext uri="{BB962C8B-B14F-4D97-AF65-F5344CB8AC3E}">
        <p14:creationId xmlns:p14="http://schemas.microsoft.com/office/powerpoint/2010/main" val="397600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605</TotalTime>
  <Words>276</Words>
  <Application>Microsoft Macintosh PowerPoint</Application>
  <PresentationFormat>Widescreen</PresentationFormat>
  <Paragraphs>28</Paragraphs>
  <Slides>10</Slides>
  <Notes>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Science Project 16x9</vt:lpstr>
      <vt:lpstr>MeanShift</vt:lpstr>
      <vt:lpstr>What is MeanShift?</vt:lpstr>
      <vt:lpstr>Introduction</vt:lpstr>
      <vt:lpstr>How does MeanShift work?</vt:lpstr>
      <vt:lpstr>Kernel density estimation (KDE)</vt:lpstr>
      <vt:lpstr>MeanShift - computer vision loves it</vt:lpstr>
      <vt:lpstr>PowerPoint Presentation</vt:lpstr>
      <vt:lpstr>PowerPoint Presentation</vt:lpstr>
      <vt:lpstr>MeanShift - computer vision loves it</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86</cp:revision>
  <dcterms:created xsi:type="dcterms:W3CDTF">2018-03-24T21:31:47Z</dcterms:created>
  <dcterms:modified xsi:type="dcterms:W3CDTF">2018-07-05T18:42:01Z</dcterms:modified>
</cp:coreProperties>
</file>